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notesMasterIdLst>
    <p:notesMasterId r:id="rId11"/>
  </p:notesMasterIdLst>
  <p:handoutMasterIdLst>
    <p:handoutMasterId r:id="rId12"/>
  </p:handoutMasterIdLst>
  <p:sldIdLst>
    <p:sldId id="266" r:id="rId5"/>
    <p:sldId id="264" r:id="rId6"/>
    <p:sldId id="265" r:id="rId7"/>
    <p:sldId id="267" r:id="rId8"/>
    <p:sldId id="269" r:id="rId9"/>
    <p:sldId id="25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scaleToFitPaper="1"/>
  <p:clrMru>
    <a:srgbClr val="000000"/>
    <a:srgbClr val="FFFFFF"/>
    <a:srgbClr val="264343"/>
    <a:srgbClr val="5F5F64"/>
    <a:srgbClr val="786251"/>
    <a:srgbClr val="EB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560938-D65A-5D6B-B2EA-E804503FD5BA}" v="20" dt="2021-05-17T09:50:00.898"/>
    <p1510:client id="{C346F322-D853-A641-C43D-4D510D265328}" v="3" dt="2021-05-17T09:47:47.655"/>
  </p1510:revLst>
</p1510:revInfo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445" autoAdjust="0"/>
  </p:normalViewPr>
  <p:slideViewPr>
    <p:cSldViewPr snapToGrid="0">
      <p:cViewPr varScale="1">
        <p:scale>
          <a:sx n="122" d="100"/>
          <a:sy n="122" d="100"/>
        </p:scale>
        <p:origin x="112" y="2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1878" y="12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C4935AC-4B0D-4EEC-B236-BDA9463145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180000" tIns="45720" rIns="91440" bIns="45720" rtlCol="0" anchor="b" anchorCtr="0"/>
          <a:lstStyle>
            <a:lvl1pPr algn="l">
              <a:defRPr sz="1200"/>
            </a:lvl1pPr>
          </a:lstStyle>
          <a:p>
            <a:endParaRPr lang="en-GB" sz="10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D24AC1-AA48-4F40-831B-866747D0CF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180000" tIns="45720" rIns="180000" bIns="45720" rtlCol="0" anchor="b" anchorCtr="0"/>
          <a:lstStyle>
            <a:lvl1pPr algn="r">
              <a:defRPr sz="1200"/>
            </a:lvl1pPr>
          </a:lstStyle>
          <a:p>
            <a:fld id="{684C8327-4F5F-4099-A687-66E84740058E}" type="datetime3">
              <a:rPr lang="en-GB" sz="1000" smtClean="0">
                <a:latin typeface="+mj-lt"/>
                <a:cs typeface="Arial" panose="020B0604020202020204" pitchFamily="34" charset="0"/>
              </a:rPr>
              <a:t>17 May, 2021</a:t>
            </a:fld>
            <a:endParaRPr lang="en-GB" sz="10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6EB57-B6DC-40F2-9C99-6A3BFEADBFE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180000" tIns="45720" rIns="91440" bIns="45720" rtlCol="0" anchor="t" anchorCtr="0"/>
          <a:lstStyle>
            <a:lvl1pPr algn="l">
              <a:defRPr sz="1200"/>
            </a:lvl1pPr>
          </a:lstStyle>
          <a:p>
            <a:endParaRPr lang="en-GB" sz="10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F09117BE-C6D5-4060-AC9E-761D2510558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180000" tIns="45720" rIns="180000" bIns="45720" rtlCol="0" anchor="t" anchorCtr="0"/>
          <a:lstStyle>
            <a:lvl1pPr algn="r">
              <a:defRPr sz="1000">
                <a:latin typeface="+mj-lt"/>
                <a:cs typeface="Arial" panose="020B0604020202020204" pitchFamily="34" charset="0"/>
              </a:defRPr>
            </a:lvl1pPr>
          </a:lstStyle>
          <a:p>
            <a:fld id="{4204CC51-62D5-4F80-9685-0A36C295241E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93341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180000" tIns="45720" rIns="91440" bIns="45720" rtlCol="0" anchor="b" anchorCtr="0"/>
          <a:lstStyle>
            <a:lvl1pPr algn="l">
              <a:defRPr sz="1000">
                <a:latin typeface="+mj-lt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180000" bIns="45720" rtlCol="0" anchor="b" anchorCtr="0"/>
          <a:lstStyle>
            <a:lvl1pPr algn="r">
              <a:defRPr sz="1000">
                <a:latin typeface="+mj-lt"/>
                <a:cs typeface="Arial" panose="020B0604020202020204" pitchFamily="34" charset="0"/>
              </a:defRPr>
            </a:lvl1pPr>
          </a:lstStyle>
          <a:p>
            <a:fld id="{D5D790C0-25BE-4824-BCFA-06390AAB28B9}" type="datetime3">
              <a:rPr lang="en-GB" smtClean="0"/>
              <a:t>17 May, 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180000" tIns="45720" rIns="91440" bIns="45720" rtlCol="0" anchor="t" anchorCtr="0"/>
          <a:lstStyle>
            <a:lvl1pPr algn="l">
              <a:defRPr sz="1000">
                <a:latin typeface="+mj-lt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180000" bIns="45720" rtlCol="0" anchor="t" anchorCtr="0"/>
          <a:lstStyle>
            <a:lvl1pPr algn="r">
              <a:defRPr sz="1000">
                <a:latin typeface="+mj-lt"/>
                <a:cs typeface="Arial" panose="020B0604020202020204" pitchFamily="34" charset="0"/>
              </a:defRPr>
            </a:lvl1pPr>
          </a:lstStyle>
          <a:p>
            <a:fld id="{4204CC51-62D5-4F80-9685-0A36C295241E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0347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lnSpc>
        <a:spcPct val="119000"/>
      </a:lnSpc>
      <a:defRPr sz="1200" kern="1200">
        <a:solidFill>
          <a:schemeClr val="tx1"/>
        </a:solidFill>
        <a:latin typeface="+mj-lt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lnSpc>
        <a:spcPct val="119000"/>
      </a:lnSpc>
      <a:defRPr sz="1200" kern="1200">
        <a:solidFill>
          <a:schemeClr val="tx1"/>
        </a:solidFill>
        <a:latin typeface="+mj-lt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lnSpc>
        <a:spcPct val="119000"/>
      </a:lnSpc>
      <a:defRPr sz="1200" kern="1200">
        <a:solidFill>
          <a:schemeClr val="tx1"/>
        </a:solidFill>
        <a:latin typeface="+mj-lt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lnSpc>
        <a:spcPct val="119000"/>
      </a:lnSpc>
      <a:defRPr sz="1200" kern="1200">
        <a:solidFill>
          <a:schemeClr val="tx1"/>
        </a:solidFill>
        <a:latin typeface="+mj-lt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lnSpc>
        <a:spcPct val="119000"/>
      </a:lnSpc>
      <a:defRPr sz="1200" kern="1200">
        <a:solidFill>
          <a:schemeClr val="tx1"/>
        </a:solidFill>
        <a:latin typeface="+mj-lt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CB348-8279-41F3-9980-A1172114C4E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37050" y="2508250"/>
            <a:ext cx="7204550" cy="54360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algn="l">
              <a:lnSpc>
                <a:spcPct val="100000"/>
              </a:lnSpc>
              <a:defRPr sz="3200" cap="all" baseline="0"/>
            </a:lvl1pPr>
          </a:lstStyle>
          <a:p>
            <a:r>
              <a:rPr lang="en-GB" noProof="0" dirty="0"/>
              <a:t>ENTER TITLE – JUST ONE LINE</a:t>
            </a:r>
          </a:p>
        </p:txBody>
      </p:sp>
      <p:pic>
        <p:nvPicPr>
          <p:cNvPr id="4" name="Bild 3">
            <a:extLst>
              <a:ext uri="{FF2B5EF4-FFF2-40B4-BE49-F238E27FC236}">
                <a16:creationId xmlns:a16="http://schemas.microsoft.com/office/drawing/2014/main" id="{0C32FF60-6FE8-4461-972D-A358F17082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40000" y="2520000"/>
            <a:ext cx="2286000" cy="542925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AA584E0-8547-4EBA-93A4-9919707E8DB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7050" y="3218400"/>
            <a:ext cx="7204550" cy="1080000"/>
          </a:xfrm>
          <a:prstGeom prst="rect">
            <a:avLst/>
          </a:prstGeom>
        </p:spPr>
        <p:txBody>
          <a:bodyPr/>
          <a:lstStyle>
            <a:lvl1pPr algn="l">
              <a:defRPr sz="2000"/>
            </a:lvl1pPr>
          </a:lstStyle>
          <a:p>
            <a:pPr lvl="0"/>
            <a:r>
              <a:rPr lang="en-GB" noProof="0" dirty="0"/>
              <a:t>Enter subtitle if needed</a:t>
            </a:r>
          </a:p>
        </p:txBody>
      </p:sp>
    </p:spTree>
    <p:extLst>
      <p:ext uri="{BB962C8B-B14F-4D97-AF65-F5344CB8AC3E}">
        <p14:creationId xmlns:p14="http://schemas.microsoft.com/office/powerpoint/2010/main" val="2690858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extLst>
    <p:ext uri="{DCECCB84-F9BA-43D5-87BE-67443E8EF086}">
      <p15:sldGuideLst xmlns:p15="http://schemas.microsoft.com/office/powerpoint/2012/main">
        <p15:guide id="1" orient="horz" pos="1580" userDrawn="1">
          <p15:clr>
            <a:srgbClr val="FBAE40"/>
          </p15:clr>
        </p15:guide>
        <p15:guide id="2" pos="273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65F0C-7AA2-4877-97CA-DE55B13E52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0000" y="540000"/>
            <a:ext cx="11071406" cy="492443"/>
          </a:xfrm>
          <a:prstGeom prst="rect">
            <a:avLst/>
          </a:prstGeom>
        </p:spPr>
        <p:txBody>
          <a:bodyPr wrap="square" lIns="0" rIns="18000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GB" noProof="0" dirty="0"/>
              <a:t>Click to add title – just one line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812A744-68F0-48EB-ADEB-279AC8FA13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8819E4F-4959-4C72-B66E-2EFE8143F8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47258C50-FB20-4233-ABB9-28323FF1F3AE}" type="datetime4">
              <a:rPr lang="en-GB" smtClean="0"/>
              <a:pPr/>
              <a:t>17 May 2021</a:t>
            </a:fld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632852E-E03B-49B0-89F3-05DB677218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5673656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7699F8D-C613-4ED6-B268-165946804A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931775-1B7D-4040-AEE6-E0835CF3DE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D38DDC05-C5AB-4C50-8C8B-94920D70AB40}" type="datetime4">
              <a:rPr lang="en-GB" smtClean="0"/>
              <a:pPr/>
              <a:t>17 May 2021</a:t>
            </a:fld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59D35D-17DA-41F7-B040-E653B35AA5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1874956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x grid 6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F026BB3C-7931-41F5-A43B-B582A0791D5E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8189400" y="542925"/>
            <a:ext cx="3823200" cy="2977200"/>
          </a:xfrm>
          <a:prstGeom prst="rect">
            <a:avLst/>
          </a:prstGeo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24E56308-06F6-4519-9D87-99E109C56F8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4184400" y="542925"/>
            <a:ext cx="3823200" cy="2977200"/>
          </a:xfrm>
          <a:prstGeom prst="rect">
            <a:avLst/>
          </a:prstGeo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15" name="Picture Placeholder 3">
            <a:extLst>
              <a:ext uri="{FF2B5EF4-FFF2-40B4-BE49-F238E27FC236}">
                <a16:creationId xmlns:a16="http://schemas.microsoft.com/office/drawing/2014/main" id="{8784A558-9456-4415-9BA2-08FE26344424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179400" y="542925"/>
            <a:ext cx="3823200" cy="2977200"/>
          </a:xfrm>
          <a:prstGeom prst="rect">
            <a:avLst/>
          </a:prstGeom>
        </p:spPr>
        <p:txBody>
          <a:bodyPr wrap="square">
            <a:noAutofit/>
          </a:bodyPr>
          <a:lstStyle>
            <a:lvl1pPr marL="0" marR="0" indent="0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</a:lstStyle>
          <a:p>
            <a:pPr marL="0" marR="0" lvl="0" indent="0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noProof="0"/>
              <a:t>Click Icon to add picture </a:t>
            </a:r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3B342397-6143-4268-8097-86BBD2D4F3C9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8189400" y="3703724"/>
            <a:ext cx="3823200" cy="2977200"/>
          </a:xfrm>
          <a:prstGeom prst="rect">
            <a:avLst/>
          </a:prstGeo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DD2C7A91-7897-4A7F-B8EA-CB6C7D0C4EF7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4184400" y="3703724"/>
            <a:ext cx="3823200" cy="2977200"/>
          </a:xfrm>
          <a:prstGeom prst="rect">
            <a:avLst/>
          </a:prstGeo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73964DBB-1C66-4A21-92C8-A4D9E6AB2A6D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179400" y="3703724"/>
            <a:ext cx="3823200" cy="2977200"/>
          </a:xfrm>
          <a:prstGeom prst="rect">
            <a:avLst/>
          </a:prstGeo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EEB2EF7F-9324-4D4B-A1BF-484815D986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06B3B19-5004-46F2-9182-14C12B310C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374DD411-81C5-4603-B808-749A1C239570}" type="datetime4">
              <a:rPr lang="en-GB" smtClean="0"/>
              <a:pPr/>
              <a:t>17 May 2021</a:t>
            </a:fld>
            <a:endParaRPr lang="en-GB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07972EF5-9A3B-49A1-967A-27C8B73DEA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070885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2" pos="2634" userDrawn="1">
          <p15:clr>
            <a:srgbClr val="FBAE40"/>
          </p15:clr>
        </p15:guide>
        <p15:guide id="3" pos="2526" userDrawn="1">
          <p15:clr>
            <a:srgbClr val="FBAE40"/>
          </p15:clr>
        </p15:guide>
        <p15:guide id="4" pos="5046" userDrawn="1">
          <p15:clr>
            <a:srgbClr val="FBAE40"/>
          </p15:clr>
        </p15:guide>
        <p15:guide id="5" pos="5157" userDrawn="1">
          <p15:clr>
            <a:srgbClr val="FBAE40"/>
          </p15:clr>
        </p15:guide>
        <p15:guide id="9" orient="horz" pos="2219" userDrawn="1">
          <p15:clr>
            <a:srgbClr val="FBAE40"/>
          </p15:clr>
        </p15:guide>
        <p15:guide id="10" orient="horz" pos="2333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x grid 5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F026BB3C-7931-41F5-A43B-B582A0791D5E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8184000" y="542925"/>
            <a:ext cx="3823200" cy="297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24E56308-06F6-4519-9D87-99E109C56F8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4184400" y="542925"/>
            <a:ext cx="3823200" cy="6138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15" name="Picture Placeholder 3">
            <a:extLst>
              <a:ext uri="{FF2B5EF4-FFF2-40B4-BE49-F238E27FC236}">
                <a16:creationId xmlns:a16="http://schemas.microsoft.com/office/drawing/2014/main" id="{8784A558-9456-4415-9BA2-08FE26344424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179400" y="542925"/>
            <a:ext cx="3823200" cy="297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3B342397-6143-4268-8097-86BBD2D4F3C9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8184000" y="3703724"/>
            <a:ext cx="3823200" cy="297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73964DBB-1C66-4A21-92C8-A4D9E6AB2A6D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179400" y="3703724"/>
            <a:ext cx="3823200" cy="297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56539C1-C96B-42D7-A2AF-A41692CC42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44E3066-EB01-4F22-9F1F-105C178506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55410AF6-44BC-406B-8801-DFE9D5170784}" type="datetime4">
              <a:rPr lang="en-GB" smtClean="0"/>
              <a:pPr/>
              <a:t>17 May 2021</a:t>
            </a:fld>
            <a:endParaRPr lang="en-GB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3A86747B-BDEC-470C-887F-962A575710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4569709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2526" userDrawn="1">
          <p15:clr>
            <a:srgbClr val="FBAE40"/>
          </p15:clr>
        </p15:guide>
        <p15:guide id="3" pos="2634" userDrawn="1">
          <p15:clr>
            <a:srgbClr val="FBAE40"/>
          </p15:clr>
        </p15:guide>
        <p15:guide id="4" pos="5046" userDrawn="1">
          <p15:clr>
            <a:srgbClr val="FBAE40"/>
          </p15:clr>
        </p15:guide>
        <p15:guide id="5" pos="5154" userDrawn="1">
          <p15:clr>
            <a:srgbClr val="FBAE40"/>
          </p15:clr>
        </p15:guide>
        <p15:guide id="8" orient="horz" pos="2220" userDrawn="1">
          <p15:clr>
            <a:srgbClr val="FBAE40"/>
          </p15:clr>
        </p15:guide>
        <p15:guide id="9" orient="horz" pos="2328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x grid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F026BB3C-7931-41F5-A43B-B582A0791D5E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181725" y="542925"/>
            <a:ext cx="5825475" cy="297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24E56308-06F6-4519-9D87-99E109C56F8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180000" y="540000"/>
            <a:ext cx="5832474" cy="6138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3B342397-6143-4268-8097-86BBD2D4F3C9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6182400" y="3703724"/>
            <a:ext cx="5824800" cy="297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47B8610-96BF-44A1-8981-5B8168BF23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17CAAC6-B83C-4A9E-ACBC-601ED50C9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D18652A7-B0F6-428C-9C31-0A03897B9ECA}" type="datetime4">
              <a:rPr lang="en-GB" smtClean="0"/>
              <a:pPr/>
              <a:t>17 May 2021</a:t>
            </a:fld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1A3038D-0D73-41B2-B289-D954169673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6833646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2" orient="horz" pos="2220" userDrawn="1">
          <p15:clr>
            <a:srgbClr val="FBAE40"/>
          </p15:clr>
        </p15:guide>
        <p15:guide id="3" orient="horz" pos="2328" userDrawn="1">
          <p15:clr>
            <a:srgbClr val="FBAE40"/>
          </p15:clr>
        </p15:guide>
        <p15:guide id="5" pos="3786" userDrawn="1">
          <p15:clr>
            <a:srgbClr val="FBAE40"/>
          </p15:clr>
        </p15:guide>
        <p15:guide id="6" pos="3894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x gri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24E56308-06F6-4519-9D87-99E109C56F8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179400" y="540000"/>
            <a:ext cx="5824800" cy="6138000"/>
          </a:xfrm>
          <a:prstGeom prst="rect">
            <a:avLst/>
          </a:prstGeo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8F072AD8-6DAB-4FE3-8463-A9CB6100F721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6189400" y="530225"/>
            <a:ext cx="5824800" cy="6138000"/>
          </a:xfrm>
          <a:prstGeom prst="rect">
            <a:avLst/>
          </a:prstGeo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10AE5-9CCC-4EB2-B8D2-4AD89CD5CF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3464D53-8F88-47CD-A26E-22D07D11F4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1301334B-B605-4392-AC5F-7DA43D2F6916}" type="datetime4">
              <a:rPr lang="en-GB" smtClean="0"/>
              <a:pPr/>
              <a:t>17 May 2021</a:t>
            </a:fld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24513CA-6205-41D3-93B8-757A847A20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912092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2" pos="3786" userDrawn="1">
          <p15:clr>
            <a:srgbClr val="FBAE40"/>
          </p15:clr>
        </p15:guide>
        <p15:guide id="3" pos="3894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e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 2">
            <a:extLst>
              <a:ext uri="{FF2B5EF4-FFF2-40B4-BE49-F238E27FC236}">
                <a16:creationId xmlns:a16="http://schemas.microsoft.com/office/drawing/2014/main" id="{5175B383-099C-41CE-B5AA-384B4E10BD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53000" y="3157537"/>
            <a:ext cx="2286000" cy="54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613531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43"/>
          <p:cNvSpPr>
            <a:spLocks noGrp="1"/>
          </p:cNvSpPr>
          <p:nvPr>
            <p:ph idx="1"/>
          </p:nvPr>
        </p:nvSpPr>
        <p:spPr>
          <a:xfrm>
            <a:off x="768000" y="1728001"/>
            <a:ext cx="10656000" cy="4140000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>
            <a:lvl1pPr marL="0" indent="0">
              <a:buFontTx/>
              <a:buNone/>
              <a:defRPr/>
            </a:lvl1pPr>
            <a:lvl3pPr>
              <a:defRPr/>
            </a:lvl3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768000" y="576000"/>
            <a:ext cx="10656000" cy="588605"/>
          </a:xfrm>
          <a:prstGeom prst="rect">
            <a:avLst/>
          </a:prstGeom>
        </p:spPr>
        <p:txBody>
          <a:bodyPr vert="horz" lIns="0" tIns="72000" rIns="0" bIns="72000" rtlCol="0" anchor="t" anchorCtr="0">
            <a:spAutoFit/>
          </a:bodyPr>
          <a:lstStyle/>
          <a:p>
            <a:r>
              <a:rPr lang="de-DE" noProof="0"/>
              <a:t>Titelmasterformat durch Klicken bearbeiten</a:t>
            </a:r>
            <a:endParaRPr lang="en-GB" noProof="0" dirty="0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255102" y="6422856"/>
            <a:ext cx="538468" cy="169200"/>
          </a:xfrm>
          <a:prstGeom prst="rect">
            <a:avLst/>
          </a:prstGeom>
        </p:spPr>
        <p:txBody>
          <a:bodyPr lIns="90000"/>
          <a:lstStyle>
            <a:lvl1pPr>
              <a:defRPr sz="500">
                <a:solidFill>
                  <a:srgbClr val="5F5F64"/>
                </a:solidFill>
                <a:latin typeface="+mn-lt"/>
              </a:defRPr>
            </a:lvl1pPr>
          </a:lstStyle>
          <a:p>
            <a:r>
              <a:rPr lang="en-GB"/>
              <a:t>Slide </a:t>
            </a:r>
            <a:fld id="{F29293AB-9AE5-4A3A-8BD1-7FB6AD59B41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5" name="Text Box 30"/>
          <p:cNvSpPr txBox="1">
            <a:spLocks noChangeArrowheads="1"/>
          </p:cNvSpPr>
          <p:nvPr userDrawn="1"/>
        </p:nvSpPr>
        <p:spPr bwMode="auto">
          <a:xfrm>
            <a:off x="468469" y="6422857"/>
            <a:ext cx="427361" cy="169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500" b="0" i="0" u="none" strike="noStrike" cap="none" normalizeH="0" baseline="0" noProof="0" dirty="0">
                <a:ln>
                  <a:noFill/>
                </a:ln>
                <a:solidFill>
                  <a:srgbClr val="5F5F64"/>
                </a:solidFill>
                <a:effectLst/>
                <a:latin typeface="+mn-lt"/>
              </a:rPr>
              <a:t>© SKF Group</a:t>
            </a:r>
          </a:p>
        </p:txBody>
      </p:sp>
    </p:spTree>
    <p:extLst>
      <p:ext uri="{BB962C8B-B14F-4D97-AF65-F5344CB8AC3E}">
        <p14:creationId xmlns:p14="http://schemas.microsoft.com/office/powerpoint/2010/main" val="10818572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9337-424A-4ECB-A98B-0746A49818C0}" type="datetimeFigureOut">
              <a:rPr lang="de-DE" smtClean="0"/>
              <a:t>17.05.2021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9BD39-B1BC-40AA-9AC9-D8CC00D4680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0100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AACD53D-220E-4DFE-B6B1-6C6131C95ED3}"/>
              </a:ext>
            </a:extLst>
          </p:cNvPr>
          <p:cNvSpPr/>
          <p:nvPr userDrawn="1"/>
        </p:nvSpPr>
        <p:spPr>
          <a:xfrm>
            <a:off x="180000" y="540000"/>
            <a:ext cx="11833200" cy="6156326"/>
          </a:xfrm>
          <a:prstGeom prst="rect">
            <a:avLst/>
          </a:prstGeom>
          <a:solidFill>
            <a:srgbClr val="5F5F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18F717A-AEE1-448D-8297-B65D1013C4B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400" y="3182782"/>
            <a:ext cx="11833200" cy="492443"/>
          </a:xfrm>
          <a:prstGeom prst="rect">
            <a:avLst/>
          </a:prstGeom>
        </p:spPr>
        <p:txBody>
          <a:bodyPr wrap="none" lIns="180000" rIns="180000" anchor="ctr">
            <a:noAutofit/>
          </a:bodyPr>
          <a:lstStyle>
            <a:lvl1pPr algn="ctr">
              <a:lnSpc>
                <a:spcPct val="100000"/>
              </a:lnSpc>
              <a:defRPr sz="3200" cap="all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GB" noProof="0" dirty="0"/>
              <a:t>ENTER SECTION HEADER – JUST ONE LINE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4588E-EDBE-4767-AE90-F3C3C11E5B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877567A-31B7-4D9B-9FA3-529F52DCA7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6292DD6A-D95C-49C4-A09E-49954026D21E}" type="datetime4">
              <a:rPr lang="en-GB" smtClean="0"/>
              <a:pPr/>
              <a:t>17 May 2021</a:t>
            </a:fld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3B8F14C-FF5A-464F-8949-9B00171420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6218237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09FFBC9-38A7-4848-A04D-0FE0E698BEB0}"/>
              </a:ext>
            </a:extLst>
          </p:cNvPr>
          <p:cNvSpPr/>
          <p:nvPr userDrawn="1"/>
        </p:nvSpPr>
        <p:spPr>
          <a:xfrm>
            <a:off x="180000" y="540000"/>
            <a:ext cx="11833200" cy="6140450"/>
          </a:xfrm>
          <a:prstGeom prst="rect">
            <a:avLst/>
          </a:prstGeom>
          <a:solidFill>
            <a:srgbClr val="EB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66A52C3-A678-48E2-BFC2-80EAC5E1D2C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400" y="3182782"/>
            <a:ext cx="11833200" cy="492443"/>
          </a:xfrm>
          <a:prstGeom prst="rect">
            <a:avLst/>
          </a:prstGeom>
        </p:spPr>
        <p:txBody>
          <a:bodyPr wrap="none" lIns="180000" rIns="180000" anchor="ctr">
            <a:noAutofit/>
          </a:bodyPr>
          <a:lstStyle>
            <a:lvl1pPr algn="ctr">
              <a:lnSpc>
                <a:spcPct val="100000"/>
              </a:lnSpc>
              <a:defRPr sz="3200" cap="all" baseline="0">
                <a:solidFill>
                  <a:srgbClr val="000000"/>
                </a:solidFill>
              </a:defRPr>
            </a:lvl1pPr>
          </a:lstStyle>
          <a:p>
            <a:r>
              <a:rPr lang="en-GB" noProof="0" dirty="0"/>
              <a:t>ENTER SECTION HEADER – JUST ONE LINE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99653BA-8942-448A-92BF-691B416340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0DB38C5D-4587-4253-81D6-06CFFA3E65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45C155B0-E9E6-484D-AC00-BE7E7BE4A6CB}" type="datetime4">
              <a:rPr lang="en-GB" smtClean="0"/>
              <a:pPr/>
              <a:t>17 May 2021</a:t>
            </a:fld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A384B32-2192-432D-8DE3-404E08B631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2797809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09FFBC9-38A7-4848-A04D-0FE0E698BEB0}"/>
              </a:ext>
            </a:extLst>
          </p:cNvPr>
          <p:cNvSpPr/>
          <p:nvPr userDrawn="1"/>
        </p:nvSpPr>
        <p:spPr>
          <a:xfrm>
            <a:off x="180000" y="540000"/>
            <a:ext cx="11833200" cy="6140450"/>
          </a:xfrm>
          <a:prstGeom prst="rect">
            <a:avLst/>
          </a:prstGeom>
          <a:solidFill>
            <a:srgbClr val="7862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2585AB0-D6AC-4B6E-A764-FD2CAA75A6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400" y="3182782"/>
            <a:ext cx="11833200" cy="492443"/>
          </a:xfrm>
          <a:prstGeom prst="rect">
            <a:avLst/>
          </a:prstGeom>
        </p:spPr>
        <p:txBody>
          <a:bodyPr wrap="none" lIns="180000" rIns="180000" anchor="ctr">
            <a:noAutofit/>
          </a:bodyPr>
          <a:lstStyle>
            <a:lvl1pPr algn="ctr">
              <a:lnSpc>
                <a:spcPct val="100000"/>
              </a:lnSpc>
              <a:defRPr sz="3200" cap="all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GB" noProof="0" dirty="0"/>
              <a:t>ENTER SECTION HEADER – JUST ONE LINE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DEEEA16-4FF1-4ABD-A324-59C70EF926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D4D1589C-4BA5-4AA8-925B-24BE7728E8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D554AF94-FE31-48FA-98BE-CFBAA400FB83}" type="datetime4">
              <a:rPr lang="en-GB" smtClean="0"/>
              <a:pPr/>
              <a:t>17 May 2021</a:t>
            </a:fld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C6FCC10-3F8E-46FD-8674-BCD3D86F5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7960303"/>
      </p:ext>
    </p:extLst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63556354-608B-4787-8DE7-B1332BE0787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80000" y="540000"/>
            <a:ext cx="11833200" cy="6140449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800"/>
            </a:lvl1pPr>
          </a:lstStyle>
          <a:p>
            <a:r>
              <a:rPr lang="en-GB" noProof="0"/>
              <a:t>Click Icon to add picture 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4AE61C4-43D1-401F-9D54-F9FB6B080AE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0000" y="5677200"/>
            <a:ext cx="5554800" cy="640800"/>
          </a:xfrm>
          <a:prstGeom prst="rect">
            <a:avLst/>
          </a:prstGeom>
          <a:solidFill>
            <a:srgbClr val="000000">
              <a:alpha val="60000"/>
            </a:srgbClr>
          </a:solidFill>
        </p:spPr>
        <p:txBody>
          <a:bodyPr vert="horz" lIns="180000" tIns="180000" rIns="180000" bIns="180000" anchor="b" anchorCtr="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GB" noProof="0" dirty="0"/>
              <a:t>Remove this textbox if no caption needed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068D0A-F18A-4F70-9C7E-31EDA5B7EE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CD1D0CB-5FD8-4A4A-812D-7DA6EBEA56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15618C83-F056-4BDA-9D99-02AD24DDBCCC}" type="datetime4">
              <a:rPr lang="en-GB" smtClean="0"/>
              <a:pPr/>
              <a:t>17 May 2021</a:t>
            </a:fld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A006013-28DF-4DE2-BF63-CD8BFE4547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199488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2" orient="horz" pos="3981" userDrawn="1">
          <p15:clr>
            <a:srgbClr val="FBAE40"/>
          </p15:clr>
        </p15:guide>
        <p15:guide id="3" pos="338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Me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E850CC31-ED22-4F3F-A1B4-0C5FC1349455}"/>
              </a:ext>
            </a:extLst>
          </p:cNvPr>
          <p:cNvSpPr>
            <a:spLocks noGrp="1"/>
          </p:cNvSpPr>
          <p:nvPr>
            <p:ph type="media" sz="quarter" idx="12" hasCustomPrompt="1"/>
          </p:nvPr>
        </p:nvSpPr>
        <p:spPr>
          <a:xfrm>
            <a:off x="180000" y="540000"/>
            <a:ext cx="11833200" cy="614044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Click icon to add media 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537F4-6FE1-4910-A3DD-AFB5CC9631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093B71E-EFD3-45AC-A22F-5587F00ED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41B1C576-E309-4693-80E1-431F7886658E}" type="datetime4">
              <a:rPr lang="en-GB" smtClean="0"/>
              <a:pPr/>
              <a:t>17 May 2021</a:t>
            </a:fld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875D520-DEC3-4D51-8576-4C105CBCA8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0179071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107C0F9-0B49-4A3F-88BD-00EFED6948C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93950" y="536575"/>
            <a:ext cx="7399338" cy="1816099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>
              <a:defRPr/>
            </a:lvl1pPr>
          </a:lstStyle>
          <a:p>
            <a:r>
              <a:rPr lang="en-GB" noProof="0" dirty="0"/>
              <a:t>Click and add title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8BFA0F4-9C74-4C78-B342-6D09C562DA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21A9B79-955C-41CE-B02B-06B2DABD4E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DC8DA350-5CB0-4463-8133-9E5588E73346}" type="datetime4">
              <a:rPr lang="en-GB" smtClean="0"/>
              <a:pPr/>
              <a:t>17 May 2021</a:t>
            </a:fld>
            <a:endParaRPr lang="en-GB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2DC3582-BD3E-48E7-B4A4-089A9CC51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4FB65-B7C5-42A5-8C41-DD17DFE9091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393950" y="2517776"/>
            <a:ext cx="7399338" cy="4159250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Formatvorlagen des Textmasters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77951861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orient="horz" pos="1482" userDrawn="1">
          <p15:clr>
            <a:srgbClr val="FBAE40"/>
          </p15:clr>
        </p15:guide>
        <p15:guide id="2" pos="1508" userDrawn="1">
          <p15:clr>
            <a:srgbClr val="FBAE40"/>
          </p15:clr>
        </p15:guide>
        <p15:guide id="3" pos="6169" userDrawn="1">
          <p15:clr>
            <a:srgbClr val="FBAE40"/>
          </p15:clr>
        </p15:guide>
        <p15:guide id="4" orient="horz" pos="158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60F0F4E-3794-41C1-980B-E757B2EA76F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80000" y="540000"/>
            <a:ext cx="7200000" cy="6138000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</a:lstStyle>
          <a:p>
            <a:pPr marL="0" marR="0" lvl="0" indent="0" algn="l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noProof="0"/>
              <a:t>Click Icon to add picture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3A53AC-611C-4659-AC44-69E8130D30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58088" y="536575"/>
            <a:ext cx="4456112" cy="1800000"/>
          </a:xfrm>
          <a:prstGeom prst="rect">
            <a:avLst/>
          </a:prstGeom>
        </p:spPr>
        <p:txBody>
          <a:bodyPr rIns="180000" anchor="b"/>
          <a:lstStyle>
            <a:lvl1pPr>
              <a:defRPr sz="3200"/>
            </a:lvl1pPr>
          </a:lstStyle>
          <a:p>
            <a:r>
              <a:rPr lang="en-GB" noProof="0" dirty="0"/>
              <a:t>Click and add title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EC200BA-345F-4D94-8545-3B91E79EFC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36D30DFC-88EB-4419-87B7-16A9B0C86B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31C82D8E-5556-4B59-B906-8F750C8D4E62}" type="datetime4">
              <a:rPr lang="en-GB" smtClean="0"/>
              <a:pPr/>
              <a:t>17 May 2021</a:t>
            </a:fld>
            <a:endParaRPr lang="en-GB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D39D7DD-F191-4C92-B4AA-A3704E825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388983-6D37-4892-852E-C72ACDF10D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558088" y="2537025"/>
            <a:ext cx="4456112" cy="4140000"/>
          </a:xfrm>
        </p:spPr>
        <p:txBody>
          <a:bodyPr rIns="180000">
            <a:noAutofit/>
          </a:bodyPr>
          <a:lstStyle/>
          <a:p>
            <a:pPr lvl="0"/>
            <a:r>
              <a:rPr lang="de-DE" noProof="0"/>
              <a:t>Formatvorlagen des Textmasters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08467397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2" pos="4650" userDrawn="1">
          <p15:clr>
            <a:srgbClr val="FBAE40"/>
          </p15:clr>
        </p15:guide>
        <p15:guide id="3" pos="4761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65F0C-7AA2-4877-97CA-DE55B13E52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400" y="540000"/>
            <a:ext cx="11070000" cy="492443"/>
          </a:xfrm>
          <a:prstGeom prst="rect">
            <a:avLst/>
          </a:prstGeom>
        </p:spPr>
        <p:txBody>
          <a:bodyPr wrap="square" lIns="0" rIns="18000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GB" noProof="0" dirty="0"/>
              <a:t>Click and add title – just one line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49B0FC7-218C-4ED8-AEBF-AEECCA7A99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3ECB66E-0F10-4E1E-AF3A-542B809333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8AC1422E-3668-4382-B9A9-4FD644140E9C}" type="datetime4">
              <a:rPr lang="en-GB" smtClean="0"/>
              <a:pPr/>
              <a:t>17 May 2021</a:t>
            </a:fld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FF0BAD8-4D41-4514-9ACD-FE581DE8DE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7E77CB-6747-49BD-88CB-1119FAF0964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80000" y="1208088"/>
            <a:ext cx="5829300" cy="5468937"/>
          </a:xfrm>
        </p:spPr>
        <p:txBody>
          <a:bodyPr lIns="0" rIns="180000"/>
          <a:lstStyle/>
          <a:p>
            <a:pPr lvl="0"/>
            <a:r>
              <a:rPr lang="de-DE" noProof="0"/>
              <a:t>Formatvorlagen des Textmasters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9535B78-6C09-40CA-BE21-62E1ED086F0D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183313" y="1208088"/>
            <a:ext cx="5830887" cy="5468937"/>
          </a:xfrm>
        </p:spPr>
        <p:txBody>
          <a:bodyPr lIns="0" rIns="180000"/>
          <a:lstStyle/>
          <a:p>
            <a:pPr lvl="0"/>
            <a:r>
              <a:rPr lang="de-DE" noProof="0"/>
              <a:t>Formatvorlagen des Textmasters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07098448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3784" userDrawn="1">
          <p15:clr>
            <a:srgbClr val="FBAE40"/>
          </p15:clr>
        </p15:guide>
        <p15:guide id="2" pos="3895" userDrawn="1">
          <p15:clr>
            <a:srgbClr val="FBAE40"/>
          </p15:clr>
        </p15:guide>
        <p15:guide id="3" orient="horz" pos="761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sv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 4">
            <a:extLst>
              <a:ext uri="{FF2B5EF4-FFF2-40B4-BE49-F238E27FC236}">
                <a16:creationId xmlns:a16="http://schemas.microsoft.com/office/drawing/2014/main" id="{B4E9A893-6AF0-4B8C-9D2D-BBCD0F3AC5D8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11249025" y="0"/>
            <a:ext cx="942975" cy="542925"/>
          </a:xfrm>
          <a:prstGeom prst="rect">
            <a:avLst/>
          </a:prstGeom>
        </p:spPr>
      </p:pic>
      <p:sp>
        <p:nvSpPr>
          <p:cNvPr id="4" name="Title Placeholder 3">
            <a:extLst>
              <a:ext uri="{FF2B5EF4-FFF2-40B4-BE49-F238E27FC236}">
                <a16:creationId xmlns:a16="http://schemas.microsoft.com/office/drawing/2014/main" id="{EBDB4792-2DD8-4659-BDA3-DA8F6094E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8800" y="540000"/>
            <a:ext cx="7394400" cy="1803425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/>
          <a:p>
            <a:pPr lvl="0"/>
            <a:r>
              <a:rPr lang="en-GB" noProof="0" dirty="0"/>
              <a:t>Click and add title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E6CC0AFF-0D9F-484D-A1E5-C49776BC9E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80000" y="6696000"/>
            <a:ext cx="5400000" cy="162000"/>
          </a:xfrm>
          <a:prstGeom prst="rect">
            <a:avLst/>
          </a:prstGeom>
        </p:spPr>
        <p:txBody>
          <a:bodyPr wrap="none" lIns="0" tIns="0" rIns="180000" bIns="0" anchor="ctr" anchorCtr="0">
            <a:noAutofit/>
          </a:bodyPr>
          <a:lstStyle>
            <a:lvl1pPr algn="l">
              <a:defRPr lang="en-GB" sz="600"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01DABA3-3313-4B89-B1A7-054633806F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0000" y="6696000"/>
            <a:ext cx="90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fld id="{1BF850E8-5C79-47A6-BF51-E088C95CC521}" type="datetime4">
              <a:rPr lang="en-GB" smtClean="0"/>
              <a:pPr/>
              <a:t>17 May 2021</a:t>
            </a:fld>
            <a:endParaRPr lang="en-GB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D9CD4A9-CDF3-4DD4-BB68-8566C9E3C9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80000" y="6696000"/>
            <a:ext cx="540000" cy="162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600">
                <a:solidFill>
                  <a:srgbClr val="000000"/>
                </a:solidFill>
                <a:latin typeface="+mj-lt"/>
              </a:defRPr>
            </a:lvl1pPr>
          </a:lstStyle>
          <a:p>
            <a:r>
              <a:rPr lang="en-GB" dirty="0"/>
              <a:t>Slide </a:t>
            </a:r>
            <a:fld id="{76334558-CCCF-4D1D-AE70-66F3BBA51340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BE51B1-BFD1-4AE9-8EFA-49D9BD1CE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97600" y="2520000"/>
            <a:ext cx="7394400" cy="4158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Formatvorlagen des Textmasters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619521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702" r:id="rId4"/>
    <p:sldLayoutId id="2147483665" r:id="rId5"/>
    <p:sldLayoutId id="2147483666" r:id="rId6"/>
    <p:sldLayoutId id="2147483668" r:id="rId7"/>
    <p:sldLayoutId id="2147483704" r:id="rId8"/>
    <p:sldLayoutId id="2147483703" r:id="rId9"/>
    <p:sldLayoutId id="2147483705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706" r:id="rId17"/>
    <p:sldLayoutId id="2147483707" r:id="rId18"/>
  </p:sldLayoutIdLst>
  <p:transition spd="slow">
    <p:push dir="u"/>
  </p:transition>
  <p:hf sldNum="0" hdr="0" ftr="0" dt="0"/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lang="en-GB" sz="320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0" indent="0" algn="l" defTabSz="914423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None/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342000" indent="-342000" algn="l" defTabSz="914423" rtl="0" eaLnBrk="1" latinLnBrk="0" hangingPunct="1">
        <a:lnSpc>
          <a:spcPct val="90000"/>
        </a:lnSpc>
        <a:spcBef>
          <a:spcPts val="900"/>
        </a:spcBef>
        <a:buSzPct val="90000"/>
        <a:buFont typeface="Calibri Light" panose="020F0302020204030204" pitchFamily="34" charset="0"/>
        <a:buChar char="•"/>
        <a:tabLst>
          <a:tab pos="342000" algn="l"/>
        </a:tabLst>
        <a:defRPr lang="en-US" sz="2400" kern="1200" dirty="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684000" indent="-342000" algn="l" defTabSz="914423" rtl="0" eaLnBrk="1" latinLnBrk="0" hangingPunct="1">
        <a:lnSpc>
          <a:spcPct val="90000"/>
        </a:lnSpc>
        <a:spcBef>
          <a:spcPts val="400"/>
        </a:spcBef>
        <a:buFont typeface="Calibri Light" panose="020F0302020204030204" pitchFamily="34" charset="0"/>
        <a:buChar char="–"/>
        <a:tabLst>
          <a:tab pos="684000" algn="l"/>
        </a:tabLst>
        <a:defRPr lang="en-US" sz="2000" kern="1200" dirty="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026000" indent="-342000" algn="l" defTabSz="914423" rtl="0" eaLnBrk="1" latinLnBrk="0" hangingPunct="1">
        <a:lnSpc>
          <a:spcPct val="90000"/>
        </a:lnSpc>
        <a:spcBef>
          <a:spcPts val="0"/>
        </a:spcBef>
        <a:buFont typeface="Calibri Light" panose="020F0302020204030204" pitchFamily="34" charset="0"/>
        <a:buChar char="–"/>
        <a:tabLst>
          <a:tab pos="1026000" algn="l"/>
        </a:tabLst>
        <a:defRPr lang="en-US" sz="1800" kern="1200" dirty="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1368000" indent="-342000" algn="l" defTabSz="914423" rtl="0" eaLnBrk="1" latinLnBrk="0" hangingPunct="1">
        <a:lnSpc>
          <a:spcPct val="90000"/>
        </a:lnSpc>
        <a:spcBef>
          <a:spcPts val="0"/>
        </a:spcBef>
        <a:buFont typeface="Calibri Light" panose="020F0302020204030204" pitchFamily="34" charset="0"/>
        <a:buChar char="–"/>
        <a:tabLst>
          <a:tab pos="1368000" algn="l"/>
        </a:tabLst>
        <a:defRPr lang="en-GB" sz="1600" kern="1200" dirty="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63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34" userDrawn="1">
          <p15:clr>
            <a:srgbClr val="F26B43"/>
          </p15:clr>
        </p15:guide>
        <p15:guide id="2" orient="horz" pos="4206" userDrawn="1">
          <p15:clr>
            <a:srgbClr val="F26B43"/>
          </p15:clr>
        </p15:guide>
        <p15:guide id="3" pos="112" userDrawn="1">
          <p15:clr>
            <a:srgbClr val="F26B43"/>
          </p15:clr>
        </p15:guide>
        <p15:guide id="4" pos="75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Frank.Kania@skf.com" TargetMode="External"/><Relationship Id="rId7" Type="http://schemas.openxmlformats.org/officeDocument/2006/relationships/hyperlink" Target="mailto:Uwe.Hawer@skf.com" TargetMode="External"/><Relationship Id="rId2" Type="http://schemas.openxmlformats.org/officeDocument/2006/relationships/hyperlink" Target="https://skfgroup.sharepoint.com/sites/cs-skfmarinesalesandservicenetwork/Lists/Contactlist/AllItems.aspx?useFiltersInViewXml=1&amp;FilterField1=Rolle&amp;FilterValue1=Product%20Experts&amp;FilterType1=MultiChoice&amp;FilterOp1=Eq&amp;FilterField2=Zust%5Fx00e4%5Fndigkeit&amp;FilterValue2=Simplex%20shaft%20components&amp;FilterType2=Text&amp;sortField=Zust%5Fx00e4%5Fndigkeit&amp;isAscending=true&amp;viewid=062f7280%2D7963%2D4aa0%2D8b92%2D01bdd3dd15fa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Marcus.Grabe@skf.com" TargetMode="External"/><Relationship Id="rId5" Type="http://schemas.openxmlformats.org/officeDocument/2006/relationships/hyperlink" Target="mailto:Karsten.Thomm@skf.com" TargetMode="External"/><Relationship Id="rId4" Type="http://schemas.openxmlformats.org/officeDocument/2006/relationships/hyperlink" Target="mailto:Karl-Heinz.Schmidtke@skf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04E07E1-0B68-4839-9EAC-E8B4690956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Simplex Stern tube systems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C4A237-5EDE-44EE-B7C6-008BF5F18E2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SKF Marine GmbH Hamburg, Germany</a:t>
            </a:r>
          </a:p>
          <a:p>
            <a:r>
              <a:rPr lang="en-GB" dirty="0"/>
              <a:t>SKF Marine experts: </a:t>
            </a:r>
            <a:r>
              <a:rPr lang="en-GB" dirty="0">
                <a:hlinkClick r:id="rId2"/>
              </a:rPr>
              <a:t>click here</a:t>
            </a:r>
            <a:endParaRPr lang="en-GB" dirty="0"/>
          </a:p>
        </p:txBody>
      </p:sp>
      <p:sp>
        <p:nvSpPr>
          <p:cNvPr id="3" name="Rechteck 2"/>
          <p:cNvSpPr/>
          <p:nvPr/>
        </p:nvSpPr>
        <p:spPr>
          <a:xfrm>
            <a:off x="4223656" y="4355222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Frank </a:t>
            </a:r>
            <a:r>
              <a:rPr lang="en-GB" dirty="0" err="1"/>
              <a:t>Kania</a:t>
            </a:r>
            <a:r>
              <a:rPr lang="en-GB" dirty="0"/>
              <a:t> – </a:t>
            </a:r>
            <a:r>
              <a:rPr lang="en-GB" dirty="0">
                <a:hlinkClick r:id="rId3"/>
              </a:rPr>
              <a:t>Frank.Kania@skf.com</a:t>
            </a:r>
            <a:endParaRPr lang="en-GB" dirty="0"/>
          </a:p>
          <a:p>
            <a:r>
              <a:rPr lang="en-GB" dirty="0"/>
              <a:t>Karl-Heinz </a:t>
            </a:r>
            <a:r>
              <a:rPr lang="en-GB" dirty="0" err="1"/>
              <a:t>Schmidtke</a:t>
            </a:r>
            <a:r>
              <a:rPr lang="en-GB" dirty="0"/>
              <a:t> – </a:t>
            </a:r>
            <a:r>
              <a:rPr lang="en-GB" dirty="0">
                <a:hlinkClick r:id="rId4"/>
              </a:rPr>
              <a:t>Karl-Heinz.Schmidtke@skf.com</a:t>
            </a:r>
            <a:endParaRPr lang="en-GB" dirty="0"/>
          </a:p>
          <a:p>
            <a:r>
              <a:rPr lang="en-GB" dirty="0" err="1"/>
              <a:t>Karsten</a:t>
            </a:r>
            <a:r>
              <a:rPr lang="en-GB" dirty="0"/>
              <a:t> </a:t>
            </a:r>
            <a:r>
              <a:rPr lang="en-GB" dirty="0" err="1"/>
              <a:t>Thomm</a:t>
            </a:r>
            <a:r>
              <a:rPr lang="en-GB" dirty="0"/>
              <a:t> – </a:t>
            </a:r>
            <a:r>
              <a:rPr lang="en-GB" dirty="0">
                <a:hlinkClick r:id="rId5"/>
              </a:rPr>
              <a:t>Karsten.Thomm@skf.com</a:t>
            </a:r>
            <a:endParaRPr lang="en-GB" dirty="0"/>
          </a:p>
          <a:p>
            <a:r>
              <a:rPr lang="en-GB" dirty="0"/>
              <a:t>Marcus </a:t>
            </a:r>
            <a:r>
              <a:rPr lang="en-GB" dirty="0" err="1"/>
              <a:t>Grabe</a:t>
            </a:r>
            <a:r>
              <a:rPr lang="en-GB" dirty="0"/>
              <a:t> – </a:t>
            </a:r>
            <a:r>
              <a:rPr lang="en-GB" dirty="0">
                <a:hlinkClick r:id="rId6"/>
              </a:rPr>
              <a:t>Marcus.Grabe@skf.com</a:t>
            </a:r>
            <a:endParaRPr lang="en-GB" dirty="0"/>
          </a:p>
          <a:p>
            <a:r>
              <a:rPr lang="en-GB" dirty="0"/>
              <a:t>Uwe </a:t>
            </a:r>
            <a:r>
              <a:rPr lang="en-GB" dirty="0" err="1"/>
              <a:t>Hawer</a:t>
            </a:r>
            <a:r>
              <a:rPr lang="en-GB" dirty="0"/>
              <a:t> – </a:t>
            </a:r>
            <a:r>
              <a:rPr lang="en-GB" dirty="0">
                <a:hlinkClick r:id="rId7"/>
              </a:rPr>
              <a:t>Uwe.Hawer@skf.com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2941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/>
          <p:cNvPicPr>
            <a:picLocks noChangeAspect="1"/>
          </p:cNvPicPr>
          <p:nvPr/>
        </p:nvPicPr>
        <p:blipFill rotWithShape="1">
          <a:blip r:embed="rId2"/>
          <a:srcRect l="18476" t="31498" b="4347"/>
          <a:stretch/>
        </p:blipFill>
        <p:spPr>
          <a:xfrm>
            <a:off x="1922852" y="3588632"/>
            <a:ext cx="6897189" cy="297798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98764" y="645170"/>
            <a:ext cx="10335491" cy="642071"/>
          </a:xfrm>
        </p:spPr>
        <p:txBody>
          <a:bodyPr>
            <a:noAutofit/>
          </a:bodyPr>
          <a:lstStyle/>
          <a:p>
            <a:pPr algn="l"/>
            <a:r>
              <a:rPr lang="en-GB" sz="3600" dirty="0"/>
              <a:t>Application and general description</a:t>
            </a:r>
            <a:endParaRPr lang="de-DE" sz="3600" dirty="0"/>
          </a:p>
        </p:txBody>
      </p:sp>
      <p:sp>
        <p:nvSpPr>
          <p:cNvPr id="8" name="Pfeil nach rechts 7"/>
          <p:cNvSpPr/>
          <p:nvPr/>
        </p:nvSpPr>
        <p:spPr>
          <a:xfrm rot="16200000">
            <a:off x="5024829" y="5072644"/>
            <a:ext cx="610734" cy="254938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5509977" y="1534769"/>
            <a:ext cx="6096000" cy="21051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</a:pPr>
            <a:r>
              <a:rPr lang="en-US" sz="1600" b="1" dirty="0"/>
              <a:t>General description</a:t>
            </a:r>
          </a:p>
          <a:p>
            <a:pPr marL="285750" indent="-28575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Complete stern tube system</a:t>
            </a:r>
          </a:p>
          <a:p>
            <a:pPr marL="285750" indent="-28575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Turnkey solution ready for installation</a:t>
            </a:r>
          </a:p>
          <a:p>
            <a:pPr marL="285750" indent="-28575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Certified by all major classification societies</a:t>
            </a:r>
          </a:p>
          <a:p>
            <a:pPr marL="285750" indent="-28575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Customized modular design for all vessel types and sizes</a:t>
            </a:r>
          </a:p>
          <a:p>
            <a:pPr marL="285750" indent="-28575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Delivered as a plug and play solution fully assembled and tested</a:t>
            </a:r>
          </a:p>
          <a:p>
            <a:pPr marL="285750" indent="-28575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1600" dirty="0"/>
          </a:p>
        </p:txBody>
      </p:sp>
      <p:sp>
        <p:nvSpPr>
          <p:cNvPr id="23" name="Rechteck 22"/>
          <p:cNvSpPr/>
          <p:nvPr/>
        </p:nvSpPr>
        <p:spPr>
          <a:xfrm>
            <a:off x="456879" y="1534769"/>
            <a:ext cx="5105349" cy="1209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</a:pPr>
            <a:r>
              <a:rPr lang="en-US" sz="1600" b="1" dirty="0"/>
              <a:t>Application</a:t>
            </a:r>
          </a:p>
          <a:p>
            <a:pPr marL="285750" indent="-28575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Oil or water-lubricated stern tube designed for</a:t>
            </a:r>
          </a:p>
          <a:p>
            <a:pPr marL="742950" lvl="1" indent="-28575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conventional propeller shaft lines</a:t>
            </a:r>
          </a:p>
          <a:p>
            <a:pPr marL="742950" lvl="1" indent="-28575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vessels with one or two shaft struts</a:t>
            </a:r>
          </a:p>
        </p:txBody>
      </p:sp>
    </p:spTree>
    <p:extLst>
      <p:ext uri="{BB962C8B-B14F-4D97-AF65-F5344CB8AC3E}">
        <p14:creationId xmlns:p14="http://schemas.microsoft.com/office/powerpoint/2010/main" val="2011020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98764" y="645170"/>
            <a:ext cx="10335491" cy="642071"/>
          </a:xfrm>
        </p:spPr>
        <p:txBody>
          <a:bodyPr>
            <a:noAutofit/>
          </a:bodyPr>
          <a:lstStyle/>
          <a:p>
            <a:pPr algn="l"/>
            <a:r>
              <a:rPr lang="en-GB" sz="3600" dirty="0"/>
              <a:t>Configuration</a:t>
            </a:r>
            <a:endParaRPr lang="de-DE" sz="36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79" t="32149" r="8175" b="19183"/>
          <a:stretch/>
        </p:blipFill>
        <p:spPr>
          <a:xfrm>
            <a:off x="5876241" y="3375364"/>
            <a:ext cx="6219866" cy="1858374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170" y="3632384"/>
            <a:ext cx="4235771" cy="1776556"/>
          </a:xfrm>
          <a:prstGeom prst="rect">
            <a:avLst/>
          </a:prstGeom>
        </p:spPr>
      </p:pic>
      <p:sp>
        <p:nvSpPr>
          <p:cNvPr id="10" name="Rechteck 9"/>
          <p:cNvSpPr/>
          <p:nvPr/>
        </p:nvSpPr>
        <p:spPr>
          <a:xfrm>
            <a:off x="600054" y="1560612"/>
            <a:ext cx="469329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ea typeface="Verdana" panose="020B0604030504040204" pitchFamily="34" charset="0"/>
              </a:rPr>
              <a:t>Conventional </a:t>
            </a:r>
            <a:r>
              <a:rPr lang="en-US" sz="1600" b="1" dirty="0">
                <a:ea typeface="Verdana" panose="020B0604030504040204" pitchFamily="34" charset="0"/>
              </a:rPr>
              <a:t>oil-lubricated</a:t>
            </a:r>
            <a:r>
              <a:rPr lang="en-US" sz="1600" dirty="0">
                <a:ea typeface="Verdana" panose="020B0604030504040204" pitchFamily="34" charset="0"/>
              </a:rPr>
              <a:t> stern tube systems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ea typeface="Verdana" panose="020B0604030504040204" pitchFamily="34" charset="0"/>
              </a:rPr>
              <a:t>on mineral oil base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ea typeface="Verdana" panose="020B0604030504040204" pitchFamily="34" charset="0"/>
              </a:rPr>
              <a:t>with a special non polluting Airspace aft seal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ea typeface="Verdana" panose="020B0604030504040204" pitchFamily="34" charset="0"/>
              </a:rPr>
              <a:t>classified as a Non-Oil-to-Sea-Interface in the sense of VGP 2013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1600" dirty="0"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ea typeface="Verdana" panose="020B0604030504040204" pitchFamily="34" charset="0"/>
              </a:rPr>
              <a:t>on biodegradable oil base (EAL)</a:t>
            </a:r>
          </a:p>
          <a:p>
            <a:endParaRPr lang="en-US" sz="1600" dirty="0">
              <a:ea typeface="Verdana" panose="020B0604030504040204" pitchFamily="34" charset="0"/>
            </a:endParaRPr>
          </a:p>
          <a:p>
            <a:endParaRPr lang="en-US" sz="1600" dirty="0">
              <a:ea typeface="Verdana" panose="020B0604030504040204" pitchFamily="34" charset="0"/>
            </a:endParaRPr>
          </a:p>
          <a:p>
            <a:endParaRPr lang="en-US" sz="1600" dirty="0">
              <a:ea typeface="Verdana" panose="020B0604030504040204" pitchFamily="34" charset="0"/>
            </a:endParaRPr>
          </a:p>
        </p:txBody>
      </p:sp>
      <p:cxnSp>
        <p:nvCxnSpPr>
          <p:cNvPr id="14" name="Gerader Verbinder 13"/>
          <p:cNvCxnSpPr>
            <a:endCxn id="15" idx="0"/>
          </p:cNvCxnSpPr>
          <p:nvPr/>
        </p:nvCxnSpPr>
        <p:spPr>
          <a:xfrm>
            <a:off x="1330924" y="4457746"/>
            <a:ext cx="203167" cy="9081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hteck 14"/>
          <p:cNvSpPr/>
          <p:nvPr/>
        </p:nvSpPr>
        <p:spPr>
          <a:xfrm>
            <a:off x="868431" y="5365887"/>
            <a:ext cx="1331319" cy="4939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  <a:ea typeface="Verdana" panose="020B0604030504040204" pitchFamily="34" charset="0"/>
              </a:rPr>
              <a:t>Simplex </a:t>
            </a:r>
            <a:r>
              <a:rPr lang="de-DE" sz="1600" dirty="0" err="1">
                <a:solidFill>
                  <a:schemeClr val="tx1"/>
                </a:solidFill>
                <a:ea typeface="Verdana" panose="020B0604030504040204" pitchFamily="34" charset="0"/>
              </a:rPr>
              <a:t>Airspace</a:t>
            </a:r>
            <a:endParaRPr lang="de-DE" sz="1600" dirty="0">
              <a:solidFill>
                <a:schemeClr val="tx1"/>
              </a:solidFill>
              <a:ea typeface="Verdana" panose="020B0604030504040204" pitchFamily="34" charset="0"/>
            </a:endParaRPr>
          </a:p>
        </p:txBody>
      </p:sp>
      <p:cxnSp>
        <p:nvCxnSpPr>
          <p:cNvPr id="18" name="Gerader Verbinder 17"/>
          <p:cNvCxnSpPr>
            <a:endCxn id="19" idx="0"/>
          </p:cNvCxnSpPr>
          <p:nvPr/>
        </p:nvCxnSpPr>
        <p:spPr>
          <a:xfrm flipH="1">
            <a:off x="3596368" y="5003191"/>
            <a:ext cx="813724" cy="4057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hteck 18"/>
          <p:cNvSpPr/>
          <p:nvPr/>
        </p:nvSpPr>
        <p:spPr>
          <a:xfrm>
            <a:off x="2782643" y="5408940"/>
            <a:ext cx="1627449" cy="8729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  <a:ea typeface="Verdana" panose="020B0604030504040204" pitchFamily="34" charset="0"/>
              </a:rPr>
              <a:t>Simplex </a:t>
            </a:r>
          </a:p>
          <a:p>
            <a:pPr algn="ctr"/>
            <a:r>
              <a:rPr lang="de-DE" sz="1600" dirty="0" err="1">
                <a:solidFill>
                  <a:schemeClr val="tx1"/>
                </a:solidFill>
                <a:ea typeface="Verdana" panose="020B0604030504040204" pitchFamily="34" charset="0"/>
              </a:rPr>
              <a:t>oil-lubricated</a:t>
            </a:r>
            <a:r>
              <a:rPr lang="de-DE" sz="1600" dirty="0">
                <a:solidFill>
                  <a:schemeClr val="tx1"/>
                </a:solidFill>
                <a:ea typeface="Verdana" panose="020B0604030504040204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ea typeface="Verdana" panose="020B0604030504040204" pitchFamily="34" charset="0"/>
              </a:rPr>
              <a:t>forward</a:t>
            </a:r>
            <a:r>
              <a:rPr lang="de-DE" sz="1600" dirty="0">
                <a:solidFill>
                  <a:schemeClr val="tx1"/>
                </a:solidFill>
                <a:ea typeface="Verdana" panose="020B0604030504040204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ea typeface="Verdana" panose="020B0604030504040204" pitchFamily="34" charset="0"/>
              </a:rPr>
              <a:t>seal</a:t>
            </a:r>
            <a:endParaRPr lang="de-DE" sz="1600" dirty="0">
              <a:solidFill>
                <a:schemeClr val="tx1"/>
              </a:solidFill>
              <a:ea typeface="Verdana" panose="020B0604030504040204" pitchFamily="34" charset="0"/>
            </a:endParaRPr>
          </a:p>
        </p:txBody>
      </p:sp>
      <p:cxnSp>
        <p:nvCxnSpPr>
          <p:cNvPr id="21" name="Gerader Verbinder 20"/>
          <p:cNvCxnSpPr>
            <a:endCxn id="22" idx="0"/>
          </p:cNvCxnSpPr>
          <p:nvPr/>
        </p:nvCxnSpPr>
        <p:spPr>
          <a:xfrm flipH="1">
            <a:off x="7378691" y="4186991"/>
            <a:ext cx="256781" cy="6661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hteck 21"/>
          <p:cNvSpPr/>
          <p:nvPr/>
        </p:nvSpPr>
        <p:spPr>
          <a:xfrm>
            <a:off x="6564966" y="4853174"/>
            <a:ext cx="1627449" cy="4939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  <a:ea typeface="Verdana" panose="020B0604030504040204" pitchFamily="34" charset="0"/>
              </a:rPr>
              <a:t>BlueRun </a:t>
            </a:r>
            <a:r>
              <a:rPr lang="de-DE" sz="1600" dirty="0" err="1">
                <a:solidFill>
                  <a:schemeClr val="tx1"/>
                </a:solidFill>
                <a:ea typeface="Verdana" panose="020B0604030504040204" pitchFamily="34" charset="0"/>
              </a:rPr>
              <a:t>bearing</a:t>
            </a:r>
            <a:r>
              <a:rPr lang="de-DE" sz="1600" dirty="0">
                <a:solidFill>
                  <a:schemeClr val="tx1"/>
                </a:solidFill>
                <a:ea typeface="Verdana" panose="020B0604030504040204" pitchFamily="34" charset="0"/>
              </a:rPr>
              <a:t> </a:t>
            </a:r>
            <a:r>
              <a:rPr lang="de-DE" sz="1600" dirty="0" err="1">
                <a:solidFill>
                  <a:schemeClr val="tx1"/>
                </a:solidFill>
                <a:ea typeface="Verdana" panose="020B0604030504040204" pitchFamily="34" charset="0"/>
              </a:rPr>
              <a:t>bush</a:t>
            </a:r>
            <a:endParaRPr lang="de-DE" sz="1600" dirty="0">
              <a:solidFill>
                <a:schemeClr val="tx1"/>
              </a:solidFill>
              <a:ea typeface="Verdana" panose="020B0604030504040204" pitchFamily="34" charset="0"/>
            </a:endParaRPr>
          </a:p>
        </p:txBody>
      </p:sp>
      <p:cxnSp>
        <p:nvCxnSpPr>
          <p:cNvPr id="30" name="Gerader Verbinder 29"/>
          <p:cNvCxnSpPr>
            <a:endCxn id="31" idx="0"/>
          </p:cNvCxnSpPr>
          <p:nvPr/>
        </p:nvCxnSpPr>
        <p:spPr>
          <a:xfrm flipH="1">
            <a:off x="9988725" y="4853174"/>
            <a:ext cx="131268" cy="3288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30"/>
          <p:cNvSpPr/>
          <p:nvPr/>
        </p:nvSpPr>
        <p:spPr>
          <a:xfrm>
            <a:off x="8666512" y="5182027"/>
            <a:ext cx="2644426" cy="5092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  <a:ea typeface="Verdana" panose="020B0604030504040204" pitchFamily="34" charset="0"/>
              </a:rPr>
              <a:t>Simplex </a:t>
            </a:r>
          </a:p>
          <a:p>
            <a:pPr algn="ctr"/>
            <a:r>
              <a:rPr lang="de-DE" sz="1600" dirty="0" err="1">
                <a:solidFill>
                  <a:schemeClr val="tx1"/>
                </a:solidFill>
                <a:ea typeface="Verdana"/>
              </a:rPr>
              <a:t>water-lubricated</a:t>
            </a:r>
            <a:r>
              <a:rPr lang="de-DE" sz="1600" dirty="0">
                <a:solidFill>
                  <a:schemeClr val="tx1"/>
                </a:solidFill>
                <a:ea typeface="Verdana"/>
              </a:rPr>
              <a:t> </a:t>
            </a:r>
            <a:r>
              <a:rPr lang="de-DE" sz="1600" dirty="0" err="1">
                <a:solidFill>
                  <a:schemeClr val="tx1"/>
                </a:solidFill>
                <a:ea typeface="Verdana"/>
              </a:rPr>
              <a:t>forward</a:t>
            </a:r>
            <a:r>
              <a:rPr lang="de-DE" sz="1600" dirty="0">
                <a:solidFill>
                  <a:schemeClr val="tx1"/>
                </a:solidFill>
                <a:ea typeface="Verdana"/>
              </a:rPr>
              <a:t> </a:t>
            </a:r>
            <a:r>
              <a:rPr lang="de-DE" sz="1600" dirty="0" err="1">
                <a:solidFill>
                  <a:schemeClr val="tx1"/>
                </a:solidFill>
                <a:ea typeface="Verdana"/>
              </a:rPr>
              <a:t>seal</a:t>
            </a:r>
            <a:endParaRPr lang="de-DE" sz="1600" dirty="0">
              <a:solidFill>
                <a:schemeClr val="tx1"/>
              </a:solidFill>
              <a:ea typeface="Verdana"/>
            </a:endParaRPr>
          </a:p>
        </p:txBody>
      </p:sp>
      <p:sp>
        <p:nvSpPr>
          <p:cNvPr id="54" name="Rechteck 53"/>
          <p:cNvSpPr/>
          <p:nvPr/>
        </p:nvSpPr>
        <p:spPr>
          <a:xfrm>
            <a:off x="6165378" y="1549251"/>
            <a:ext cx="51455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ea typeface="Verdana" panose="020B0604030504040204" pitchFamily="34" charset="0"/>
              </a:rPr>
              <a:t>BlueRun </a:t>
            </a:r>
            <a:r>
              <a:rPr lang="en-US" sz="1600" b="1" dirty="0">
                <a:ea typeface="Verdana" panose="020B0604030504040204" pitchFamily="34" charset="0"/>
              </a:rPr>
              <a:t>water-lubricated</a:t>
            </a:r>
            <a:r>
              <a:rPr lang="en-US" sz="1600" dirty="0">
                <a:ea typeface="Verdana" panose="020B0604030504040204" pitchFamily="34" charset="0"/>
              </a:rPr>
              <a:t> stern tube systems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Closed stern tube system on fresh water base with continuous water circulation</a:t>
            </a:r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Open stern tube system on sea water base with continuous water flushing</a:t>
            </a:r>
          </a:p>
        </p:txBody>
      </p:sp>
      <p:cxnSp>
        <p:nvCxnSpPr>
          <p:cNvPr id="5" name="Gerader Verbinder 4"/>
          <p:cNvCxnSpPr/>
          <p:nvPr/>
        </p:nvCxnSpPr>
        <p:spPr>
          <a:xfrm>
            <a:off x="5589142" y="1560612"/>
            <a:ext cx="35959" cy="47134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3520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00000" y="260649"/>
            <a:ext cx="8460496" cy="588605"/>
          </a:xfrm>
        </p:spPr>
        <p:txBody>
          <a:bodyPr/>
          <a:lstStyle/>
          <a:p>
            <a:r>
              <a:rPr lang="en-US" dirty="0"/>
              <a:t>Stern tube designs – Oil / water lubricated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5256350" y="859878"/>
            <a:ext cx="6311824" cy="1174883"/>
          </a:xfrm>
          <a:prstGeom prst="rect">
            <a:avLst/>
          </a:prstGeom>
          <a:noFill/>
        </p:spPr>
        <p:txBody>
          <a:bodyPr wrap="square" lIns="180000" tIns="180000" rIns="180000" bIns="252000" rtlCol="0" anchor="ctr" anchorCtr="0">
            <a:spAutoFit/>
          </a:bodyPr>
          <a:lstStyle/>
          <a:p>
            <a:r>
              <a:rPr lang="en-US" sz="1600" dirty="0">
                <a:cs typeface="Arial" panose="020B0604020202020204" pitchFamily="34" charset="0"/>
              </a:rPr>
              <a:t>Closed stern tube with fwd. and aft seal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cs typeface="Arial" panose="020B0604020202020204" pitchFamily="34" charset="0"/>
              </a:rPr>
              <a:t>with </a:t>
            </a:r>
            <a:r>
              <a:rPr lang="en-US" sz="1600" b="1" dirty="0">
                <a:cs typeface="Arial" panose="020B0604020202020204" pitchFamily="34" charset="0"/>
              </a:rPr>
              <a:t>mineral or bio-degradable oil</a:t>
            </a:r>
            <a:r>
              <a:rPr lang="en-US" sz="1600" dirty="0">
                <a:cs typeface="Arial" panose="020B0604020202020204" pitchFamily="34" charset="0"/>
              </a:rPr>
              <a:t> filling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cs typeface="Arial" panose="020B0604020202020204" pitchFamily="34" charset="0"/>
              </a:rPr>
              <a:t>with standard aft seal or </a:t>
            </a:r>
            <a:r>
              <a:rPr lang="en-US" sz="1600" b="1" dirty="0">
                <a:cs typeface="Arial" panose="020B0604020202020204" pitchFamily="34" charset="0"/>
              </a:rPr>
              <a:t>Airspace</a:t>
            </a:r>
            <a:r>
              <a:rPr lang="en-US" sz="1600" dirty="0">
                <a:cs typeface="Arial" panose="020B0604020202020204" pitchFamily="34" charset="0"/>
              </a:rPr>
              <a:t> (non oil to sea interface seal) 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29293AB-9AE5-4A3A-8BD1-7FB6AD59B413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8" name="Textfeld 27"/>
          <p:cNvSpPr txBox="1"/>
          <p:nvPr/>
        </p:nvSpPr>
        <p:spPr>
          <a:xfrm>
            <a:off x="5246783" y="2190733"/>
            <a:ext cx="4071110" cy="1174883"/>
          </a:xfrm>
          <a:prstGeom prst="rect">
            <a:avLst/>
          </a:prstGeom>
          <a:noFill/>
        </p:spPr>
        <p:txBody>
          <a:bodyPr wrap="square" lIns="180000" tIns="180000" rIns="180000" bIns="252000" rtlCol="0" anchor="ctr" anchorCtr="0">
            <a:spAutoFit/>
          </a:bodyPr>
          <a:lstStyle/>
          <a:p>
            <a:r>
              <a:rPr lang="en-US" sz="1600" dirty="0">
                <a:cs typeface="Arial" panose="020B0604020202020204" pitchFamily="34" charset="0"/>
              </a:rPr>
              <a:t>Closed stern tube with fwd. and aft seal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cs typeface="Arial" panose="020B0604020202020204" pitchFamily="34" charset="0"/>
              </a:rPr>
              <a:t>with </a:t>
            </a:r>
            <a:r>
              <a:rPr lang="en-US" sz="1600" b="1" dirty="0">
                <a:cs typeface="Arial" panose="020B0604020202020204" pitchFamily="34" charset="0"/>
              </a:rPr>
              <a:t>fresh water</a:t>
            </a:r>
            <a:r>
              <a:rPr lang="en-US" sz="1600" dirty="0">
                <a:cs typeface="Arial" panose="020B0604020202020204" pitchFamily="34" charset="0"/>
              </a:rPr>
              <a:t> filling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cs typeface="Arial" panose="020B0604020202020204" pitchFamily="34" charset="0"/>
              </a:rPr>
              <a:t>with </a:t>
            </a:r>
            <a:r>
              <a:rPr lang="en-US" sz="1600" b="1" dirty="0">
                <a:cs typeface="Arial" panose="020B0604020202020204" pitchFamily="34" charset="0"/>
              </a:rPr>
              <a:t>anti-corrosive protection </a:t>
            </a:r>
            <a:r>
              <a:rPr lang="en-US" sz="1600" dirty="0">
                <a:cs typeface="Arial" panose="020B0604020202020204" pitchFamily="34" charset="0"/>
              </a:rPr>
              <a:t>additive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676" y="1053470"/>
            <a:ext cx="4338468" cy="117237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391" y="2334352"/>
            <a:ext cx="4325392" cy="1185532"/>
          </a:xfrm>
          <a:prstGeom prst="rect">
            <a:avLst/>
          </a:prstGeom>
        </p:spPr>
      </p:pic>
      <p:sp>
        <p:nvSpPr>
          <p:cNvPr id="12" name="Textfeld 11"/>
          <p:cNvSpPr txBox="1"/>
          <p:nvPr/>
        </p:nvSpPr>
        <p:spPr>
          <a:xfrm>
            <a:off x="5271144" y="3453936"/>
            <a:ext cx="4563826" cy="1174883"/>
          </a:xfrm>
          <a:prstGeom prst="rect">
            <a:avLst/>
          </a:prstGeom>
          <a:noFill/>
        </p:spPr>
        <p:txBody>
          <a:bodyPr wrap="square" lIns="180000" tIns="180000" rIns="180000" bIns="252000" rtlCol="0" anchor="ctr" anchorCtr="0">
            <a:spAutoFit/>
          </a:bodyPr>
          <a:lstStyle/>
          <a:p>
            <a:r>
              <a:rPr lang="en-US" sz="1600" dirty="0">
                <a:cs typeface="Arial" panose="020B0604020202020204" pitchFamily="34" charset="0"/>
              </a:rPr>
              <a:t>Open stern tube with fwd. seal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cs typeface="Arial" panose="020B0604020202020204" pitchFamily="34" charset="0"/>
              </a:rPr>
              <a:t>stern tube with seawater access from the aft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cs typeface="Arial"/>
              </a:rPr>
              <a:t>water flushing from inside to outside </a:t>
            </a:r>
            <a:endParaRPr lang="en-US" sz="1600" dirty="0"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5324902" y="4659806"/>
            <a:ext cx="5590903" cy="1421104"/>
          </a:xfrm>
          <a:prstGeom prst="rect">
            <a:avLst/>
          </a:prstGeom>
          <a:noFill/>
        </p:spPr>
        <p:txBody>
          <a:bodyPr wrap="square" lIns="180000" tIns="180000" rIns="180000" bIns="252000" rtlCol="0" anchor="ctr" anchorCtr="0">
            <a:spAutoFit/>
          </a:bodyPr>
          <a:lstStyle/>
          <a:p>
            <a:r>
              <a:rPr lang="en-US" sz="1600" dirty="0">
                <a:cs typeface="Arial" panose="020B0604020202020204" pitchFamily="34" charset="0"/>
              </a:rPr>
              <a:t>Open stern tube with one or two shaft struts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cs typeface="Arial" panose="020B0604020202020204" pitchFamily="34" charset="0"/>
              </a:rPr>
              <a:t>open stern tube filled with sea water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cs typeface="Arial"/>
              </a:rPr>
              <a:t>water flushing in the stern tube from inside to outside </a:t>
            </a:r>
            <a:endParaRPr lang="en-US" sz="1600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cs typeface="Arial" panose="020B0604020202020204" pitchFamily="34" charset="0"/>
              </a:rPr>
              <a:t>shaft strut  with sea water lubricated bearing</a:t>
            </a:r>
          </a:p>
        </p:txBody>
      </p:sp>
      <p:pic>
        <p:nvPicPr>
          <p:cNvPr id="15" name="Grafik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826" y="3628395"/>
            <a:ext cx="4344523" cy="1128691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825" y="4865597"/>
            <a:ext cx="4348365" cy="1145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672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00000" y="260649"/>
            <a:ext cx="8460496" cy="588605"/>
          </a:xfrm>
        </p:spPr>
        <p:txBody>
          <a:bodyPr/>
          <a:lstStyle/>
          <a:p>
            <a:r>
              <a:rPr lang="en-US" dirty="0"/>
              <a:t>Stern tube designs – Oil / water lubricated</a:t>
            </a:r>
          </a:p>
        </p:txBody>
      </p:sp>
      <p:sp>
        <p:nvSpPr>
          <p:cNvPr id="8" name="Rechteck 7"/>
          <p:cNvSpPr/>
          <p:nvPr/>
        </p:nvSpPr>
        <p:spPr>
          <a:xfrm>
            <a:off x="739138" y="1176715"/>
            <a:ext cx="69734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cs typeface="Arial" panose="020B0604020202020204" pitchFamily="34" charset="0"/>
              </a:rPr>
              <a:t>Closed stern tube with fwd. and aft seal with one or two shaft struts</a:t>
            </a:r>
          </a:p>
          <a:p>
            <a:endParaRPr lang="en-US" sz="1600" dirty="0"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7009109" y="1235308"/>
            <a:ext cx="5111356" cy="2159768"/>
          </a:xfrm>
          <a:prstGeom prst="rect">
            <a:avLst/>
          </a:prstGeom>
          <a:noFill/>
        </p:spPr>
        <p:txBody>
          <a:bodyPr wrap="square" lIns="180000" tIns="180000" rIns="180000" bIns="252000" rtlCol="0" anchor="ctr" anchorCtr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af-ZA" sz="1600" dirty="0">
                <a:cs typeface="Arial" panose="020B0604020202020204" pitchFamily="34" charset="0"/>
              </a:rPr>
              <a:t>stern tube completely enclosed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af-ZA" sz="1600" dirty="0">
                <a:cs typeface="Arial" panose="020B0604020202020204" pitchFamily="34" charset="0"/>
              </a:rPr>
              <a:t>with </a:t>
            </a:r>
            <a:r>
              <a:rPr lang="af-ZA" sz="1600" b="1" dirty="0">
                <a:cs typeface="Arial" panose="020B0604020202020204" pitchFamily="34" charset="0"/>
              </a:rPr>
              <a:t>mineral or bio-degradable oil</a:t>
            </a:r>
            <a:r>
              <a:rPr lang="af-ZA" sz="1600" dirty="0">
                <a:cs typeface="Arial" panose="020B0604020202020204" pitchFamily="34" charset="0"/>
              </a:rPr>
              <a:t> filling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af-ZA" sz="1600" dirty="0">
                <a:cs typeface="Arial" panose="020B0604020202020204" pitchFamily="34" charset="0"/>
              </a:rPr>
              <a:t>with standard aft seal or Airspace (a non oil to sea interface seal) alternative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f-ZA" sz="1600" dirty="0">
                <a:cs typeface="Arial" panose="020B0604020202020204" pitchFamily="34" charset="0"/>
              </a:rPr>
              <a:t>stern tube completely enclosed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af-ZA" sz="1600" dirty="0">
                <a:cs typeface="Arial" panose="020B0604020202020204" pitchFamily="34" charset="0"/>
              </a:rPr>
              <a:t>with </a:t>
            </a:r>
            <a:r>
              <a:rPr lang="af-ZA" sz="1600" b="1" dirty="0">
                <a:cs typeface="Arial" panose="020B0604020202020204" pitchFamily="34" charset="0"/>
              </a:rPr>
              <a:t>fresh water</a:t>
            </a:r>
            <a:r>
              <a:rPr lang="af-ZA" sz="1600" dirty="0">
                <a:cs typeface="Arial" panose="020B0604020202020204" pitchFamily="34" charset="0"/>
              </a:rPr>
              <a:t> filling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af-ZA" sz="1600" dirty="0">
                <a:cs typeface="Arial" panose="020B0604020202020204" pitchFamily="34" charset="0"/>
              </a:rPr>
              <a:t>with </a:t>
            </a:r>
            <a:r>
              <a:rPr lang="af-ZA" sz="1600" b="1" dirty="0">
                <a:cs typeface="Arial" panose="020B0604020202020204" pitchFamily="34" charset="0"/>
              </a:rPr>
              <a:t>anti-corrosive protection </a:t>
            </a:r>
            <a:r>
              <a:rPr lang="af-ZA" sz="1600" dirty="0">
                <a:cs typeface="Arial" panose="020B0604020202020204" pitchFamily="34" charset="0"/>
              </a:rPr>
              <a:t>additive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29293AB-9AE5-4A3A-8BD1-7FB6AD59B413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18" name="Rechteck 17"/>
          <p:cNvSpPr/>
          <p:nvPr/>
        </p:nvSpPr>
        <p:spPr>
          <a:xfrm>
            <a:off x="813783" y="3917893"/>
            <a:ext cx="61206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cs typeface="Arial" panose="020B0604020202020204" pitchFamily="34" charset="0"/>
              </a:rPr>
              <a:t>Closed stern tube and open bearing at the shaft strut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7069910" y="4087170"/>
            <a:ext cx="3202553" cy="1421104"/>
          </a:xfrm>
          <a:prstGeom prst="rect">
            <a:avLst/>
          </a:prstGeom>
          <a:noFill/>
        </p:spPr>
        <p:txBody>
          <a:bodyPr wrap="square" lIns="180000" tIns="180000" rIns="180000" bIns="252000" rtlCol="0" anchor="ctr" anchorCtr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cs typeface="Arial" panose="020B0604020202020204" pitchFamily="34" charset="0"/>
              </a:rPr>
              <a:t>closed stern tube filled with oil or fresh water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cs typeface="Arial" panose="020B0604020202020204" pitchFamily="34" charset="0"/>
              </a:rPr>
              <a:t>shaft strut  with sea water lubricated bearing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692" y="1514476"/>
            <a:ext cx="6082863" cy="1601433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908" y="4256447"/>
            <a:ext cx="6097201" cy="1605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840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838292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SKF 2020">
  <a:themeElements>
    <a:clrScheme name="SKF 2020">
      <a:dk1>
        <a:sysClr val="windowText" lastClr="000000"/>
      </a:dk1>
      <a:lt1>
        <a:sysClr val="window" lastClr="FFFFFF"/>
      </a:lt1>
      <a:dk2>
        <a:srgbClr val="5F5F64"/>
      </a:dk2>
      <a:lt2>
        <a:srgbClr val="EBF0F0"/>
      </a:lt2>
      <a:accent1>
        <a:srgbClr val="264357"/>
      </a:accent1>
      <a:accent2>
        <a:srgbClr val="94ABA6"/>
      </a:accent2>
      <a:accent3>
        <a:srgbClr val="485A64"/>
      </a:accent3>
      <a:accent4>
        <a:srgbClr val="B2A799"/>
      </a:accent4>
      <a:accent5>
        <a:srgbClr val="0F58D6"/>
      </a:accent5>
      <a:accent6>
        <a:srgbClr val="46962B"/>
      </a:accent6>
      <a:hlink>
        <a:srgbClr val="0F58D6"/>
      </a:hlink>
      <a:folHlink>
        <a:srgbClr val="781E93"/>
      </a:folHlink>
    </a:clrScheme>
    <a:fontScheme name="SKF Calibri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0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lnSpc>
            <a:spcPts val="2800"/>
          </a:lnSpc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SKF PPT 2020 PEER.potx" id="{E641AF78-1A73-406B-AB14-A27659BD059D}" vid="{E0C3803C-FE35-4660-A870-CE7476D97E7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rainingLevel xmlns="57347c19-412b-4e46-af80-7f4074430e52">General Products Overview</TrainingLevel>
    <Role xmlns="57347c19-412b-4e46-af80-7f4074430e52">Simplex shaft components</Rol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文档" ma:contentTypeID="0x010100564F7E7E28A99C46A5555DF4FDD16163" ma:contentTypeVersion="10" ma:contentTypeDescription="新建文档。" ma:contentTypeScope="" ma:versionID="82e8a5b85dc732fdefbd6fb61716f217">
  <xsd:schema xmlns:xsd="http://www.w3.org/2001/XMLSchema" xmlns:xs="http://www.w3.org/2001/XMLSchema" xmlns:p="http://schemas.microsoft.com/office/2006/metadata/properties" xmlns:ns2="57347c19-412b-4e46-af80-7f4074430e52" xmlns:ns3="1bbe44d5-0aa1-4adf-8fb4-845eb015e68d" targetNamespace="http://schemas.microsoft.com/office/2006/metadata/properties" ma:root="true" ma:fieldsID="ee9a2db4302849fa762ba57fe2d0727f" ns2:_="" ns3:_="">
    <xsd:import namespace="57347c19-412b-4e46-af80-7f4074430e52"/>
    <xsd:import namespace="1bbe44d5-0aa1-4adf-8fb4-845eb015e6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Role" minOccurs="0"/>
                <xsd:element ref="ns2:TrainingLevel" minOccurs="0"/>
                <xsd:element ref="ns2:MediaServiceAutoTag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347c19-412b-4e46-af80-7f4074430e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Role" ma:index="12" nillable="true" ma:displayName="Role" ma:format="Dropdown" ma:internalName="Role">
      <xsd:simpleType>
        <xsd:restriction base="dms:Choice">
          <xsd:enumeration value="Account Manager"/>
          <xsd:enumeration value="AFM Manager"/>
          <xsd:enumeration value="Americas"/>
          <xsd:enumeration value="ASIA North East"/>
          <xsd:enumeration value="Ballast water"/>
          <xsd:enumeration value="Bearings"/>
          <xsd:enumeration value="BU Marine Director Sales"/>
          <xsd:enumeration value="Business Development Service and Sales Engineer"/>
          <xsd:enumeration value="CM/CBM"/>
          <xsd:enumeration value="Communications"/>
          <xsd:enumeration value="Cooper split bearings"/>
          <xsd:enumeration value="Coupling systems"/>
          <xsd:enumeration value="Cruise"/>
          <xsd:enumeration value="Director Industrial Sales France"/>
          <xsd:enumeration value="EMEA North"/>
          <xsd:enumeration value="EMEA South"/>
          <xsd:enumeration value="erritory Sales Engineer: KZN %26 Mozambique"/>
          <xsd:enumeration value="ETO in Marine"/>
          <xsd:enumeration value="Expert for"/>
          <xsd:enumeration value="GKA Manager ABB"/>
          <xsd:enumeration value="GKA Manager KM"/>
          <xsd:enumeration value="GKA Manager WÃ¤rtsilÃ¤"/>
          <xsd:enumeration value="Industrial Sales Unit Manager Sweden"/>
          <xsd:enumeration value="Lubrication solutions"/>
          <xsd:enumeration value="Lubrication solutions [Navy]"/>
          <xsd:enumeration value="Machine Support"/>
          <xsd:enumeration value="Manager Global Key Accounts %26 Regional Drivers"/>
          <xsd:enumeration value="Manager Strategic Accounts"/>
          <xsd:enumeration value="Marine CM Project Manager"/>
          <xsd:enumeration value="Marine sales"/>
          <xsd:enumeration value="Marketing"/>
          <xsd:enumeration value="Ocean Energy"/>
          <xsd:enumeration value="OWS"/>
          <xsd:enumeration value="Paolo PetrucHead of Product Management"/>
          <xsd:enumeration value="Pilgrim"/>
          <xsd:enumeration value="Product Manager MaPro"/>
          <xsd:enumeration value="Sales manager marine"/>
          <xsd:enumeration value="Sales Unit Manager IS Finland"/>
          <xsd:enumeration value="Segment Manager"/>
          <xsd:enumeration value="Servcie sales manager"/>
          <xsd:enumeration value="Service Stabilizer %26 Steering Gear"/>
          <xsd:enumeration value="Shaft seal components and coupling systems"/>
          <xsd:enumeration value="Simplex shaft components"/>
          <xsd:enumeration value="Stabilizers and steering gear"/>
          <xsd:enumeration value="Strategic Account Manager"/>
          <xsd:enumeration value="Technology Sales Manager"/>
          <xsd:enumeration value="Yachts"/>
          <xsd:enumeration value="SKF Stabilizers"/>
          <xsd:enumeration value="RecondOil"/>
          <xsd:enumeration value="Holistic propulsion systems - Electric pods"/>
          <xsd:enumeration value="Holistic propulsion systems - Mechanical Thrusters"/>
        </xsd:restriction>
      </xsd:simpleType>
    </xsd:element>
    <xsd:element name="TrainingLevel" ma:index="13" nillable="true" ma:displayName="Training Level" ma:format="Dropdown" ma:internalName="TrainingLevel">
      <xsd:simpleType>
        <xsd:restriction base="dms:Choice">
          <xsd:enumeration value="Deeper Sales Knowledge"/>
          <xsd:enumeration value="General Products Overview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be44d5-0aa1-4adf-8fb4-845eb015e68d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共享对象: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共享对象详细信息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内容类型"/>
        <xsd:element ref="dc:title" minOccurs="0" maxOccurs="1" ma:index="4" ma:displayName="标题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946BFBA-286F-4644-A472-8EE27EF68DC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F595639-027E-4108-8F4B-6DACBA039340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15ef8ad-670a-4252-95d2-0ae5c1f199c9"/>
    <ds:schemaRef ds:uri="http://purl.org/dc/elements/1.1/"/>
    <ds:schemaRef ds:uri="http://schemas.microsoft.com/office/2006/metadata/properties"/>
    <ds:schemaRef ds:uri="e6794ad8-c568-4da2-bb37-1c40024fe5d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20703E9-5917-478F-9E37-15AA4ECBFDD7}"/>
</file>

<file path=docProps/app.xml><?xml version="1.0" encoding="utf-8"?>
<Properties xmlns="http://schemas.openxmlformats.org/officeDocument/2006/extended-properties" xmlns:vt="http://schemas.openxmlformats.org/officeDocument/2006/docPropsVTypes">
  <Template>SKF PPT 2020</Template>
  <TotalTime>0</TotalTime>
  <Words>374</Words>
  <Application>Microsoft Office PowerPoint</Application>
  <PresentationFormat>Breitbild</PresentationFormat>
  <Paragraphs>64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SKF 2020</vt:lpstr>
      <vt:lpstr>Simplex Stern tube systems</vt:lpstr>
      <vt:lpstr>Application and general description</vt:lpstr>
      <vt:lpstr>Configuration</vt:lpstr>
      <vt:lpstr>Stern tube designs – Oil / water lubricated</vt:lpstr>
      <vt:lpstr>Stern tube designs – Oil / water lubricated</vt:lpstr>
      <vt:lpstr>PowerPoint-Präsentation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Simplex Stern tube systems</dc:title>
  <dc:creator/>
  <cp:lastModifiedBy/>
  <cp:revision>6</cp:revision>
  <dcterms:created xsi:type="dcterms:W3CDTF">2020-08-21T08:57:04Z</dcterms:created>
  <dcterms:modified xsi:type="dcterms:W3CDTF">2021-05-17T09:50:10Z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0x010100564F7E7E28A99C46A5555DF4FDD16163</vt:lpwstr>
  </property>
  <property fmtid="{D5CDD505-2E9C-101B-9397-08002B2CF9AE}" pid="3" name="Order">
    <vt:r8>578300</vt:r8>
  </property>
  <property fmtid="{D5CDD505-2E9C-101B-9397-08002B2CF9AE}" pid="4" name="_ExtendedDescription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ComplianceAssetId">
    <vt:lpwstr/>
  </property>
</Properties>
</file>